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0" r:id="rId4"/>
    <p:sldId id="267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6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93859-ACA3-4500-9407-EC3AE2C5579D}" type="datetimeFigureOut">
              <a:rPr lang="en-US" smtClean="0"/>
              <a:t>3/13/2015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9E5F4-12C8-4C98-8376-0DA11620A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806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93859-ACA3-4500-9407-EC3AE2C5579D}" type="datetimeFigureOut">
              <a:rPr lang="en-US" smtClean="0"/>
              <a:t>3/13/2015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9E5F4-12C8-4C98-8376-0DA11620A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075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93859-ACA3-4500-9407-EC3AE2C5579D}" type="datetimeFigureOut">
              <a:rPr lang="en-US" smtClean="0"/>
              <a:t>3/13/2015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9E5F4-12C8-4C98-8376-0DA11620A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914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93859-ACA3-4500-9407-EC3AE2C5579D}" type="datetimeFigureOut">
              <a:rPr lang="en-US" smtClean="0"/>
              <a:t>3/13/2015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9E5F4-12C8-4C98-8376-0DA11620A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032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93859-ACA3-4500-9407-EC3AE2C5579D}" type="datetimeFigureOut">
              <a:rPr lang="en-US" smtClean="0"/>
              <a:t>3/13/2015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9E5F4-12C8-4C98-8376-0DA11620A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790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93859-ACA3-4500-9407-EC3AE2C5579D}" type="datetimeFigureOut">
              <a:rPr lang="en-US" smtClean="0"/>
              <a:t>3/13/2015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9E5F4-12C8-4C98-8376-0DA11620A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639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93859-ACA3-4500-9407-EC3AE2C5579D}" type="datetimeFigureOut">
              <a:rPr lang="en-US" smtClean="0"/>
              <a:t>3/13/2015</a:t>
            </a:fld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9E5F4-12C8-4C98-8376-0DA11620A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71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93859-ACA3-4500-9407-EC3AE2C5579D}" type="datetimeFigureOut">
              <a:rPr lang="en-US" smtClean="0"/>
              <a:t>3/13/2015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9E5F4-12C8-4C98-8376-0DA11620A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297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93859-ACA3-4500-9407-EC3AE2C5579D}" type="datetimeFigureOut">
              <a:rPr lang="en-US" smtClean="0"/>
              <a:t>3/13/2015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9E5F4-12C8-4C98-8376-0DA11620A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305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93859-ACA3-4500-9407-EC3AE2C5579D}" type="datetimeFigureOut">
              <a:rPr lang="en-US" smtClean="0"/>
              <a:t>3/13/2015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9E5F4-12C8-4C98-8376-0DA11620A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685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93859-ACA3-4500-9407-EC3AE2C5579D}" type="datetimeFigureOut">
              <a:rPr lang="en-US" smtClean="0"/>
              <a:t>3/13/2015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9E5F4-12C8-4C98-8376-0DA11620A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003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B93859-ACA3-4500-9407-EC3AE2C5579D}" type="datetimeFigureOut">
              <a:rPr lang="en-US" smtClean="0"/>
              <a:t>3/13/2015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9E5F4-12C8-4C98-8376-0DA11620A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642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Wildfire" TargetMode="Externa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n.wikipedia.org/wiki/Wildfire" TargetMode="Externa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hyperlink" Target="http://www.phytoimages.siu.edu/imgs/paraman1/r/Fagaceae_Quercus_pagoda_13527.html" TargetMode="Externa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 smtClean="0"/>
              <a:t>Forest</a:t>
            </a:r>
            <a:r>
              <a:rPr lang="cs-CZ" dirty="0" smtClean="0"/>
              <a:t> </a:t>
            </a:r>
            <a:r>
              <a:rPr lang="cs-CZ" dirty="0" err="1" smtClean="0"/>
              <a:t>Protection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sz="3600" dirty="0" err="1" smtClean="0">
                <a:solidFill>
                  <a:schemeClr val="bg1">
                    <a:lumMod val="50000"/>
                  </a:schemeClr>
                </a:solidFill>
              </a:rPr>
              <a:t>weeds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Jakub Horák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90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Forest</a:t>
            </a:r>
            <a:r>
              <a:rPr lang="cs-CZ" dirty="0" smtClean="0"/>
              <a:t> </a:t>
            </a:r>
            <a:r>
              <a:rPr lang="cs-CZ" dirty="0" err="1" smtClean="0"/>
              <a:t>Protection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err="1" smtClean="0">
                <a:solidFill>
                  <a:schemeClr val="bg1">
                    <a:lumMod val="50000"/>
                  </a:schemeClr>
                </a:solidFill>
              </a:rPr>
              <a:t>Fire</a:t>
            </a:r>
            <a:r>
              <a:rPr lang="cs-CZ" dirty="0" smtClean="0">
                <a:solidFill>
                  <a:schemeClr val="bg1">
                    <a:lumMod val="50000"/>
                  </a:schemeClr>
                </a:solidFill>
              </a:rPr>
              <a:t> and </a:t>
            </a:r>
            <a:r>
              <a:rPr lang="cs-CZ" dirty="0" err="1" smtClean="0">
                <a:solidFill>
                  <a:schemeClr val="bg1">
                    <a:lumMod val="50000"/>
                  </a:schemeClr>
                </a:solidFill>
              </a:rPr>
              <a:t>weeds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38300"/>
            <a:ext cx="5167231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195942"/>
            <a:ext cx="3181350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Molinia caerulea subsp. arundinacea (20/10.2012, Kew Gardens, London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2" y="4149080"/>
            <a:ext cx="3143250" cy="208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479550" y="5762625"/>
            <a:ext cx="23109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davisla.wordpress.com</a:t>
            </a: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118" y="1484784"/>
            <a:ext cx="2915816" cy="1142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3874" y="2884258"/>
            <a:ext cx="2736304" cy="1840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3494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Forest</a:t>
            </a:r>
            <a:r>
              <a:rPr lang="cs-CZ" dirty="0" smtClean="0"/>
              <a:t> </a:t>
            </a:r>
            <a:r>
              <a:rPr lang="cs-CZ" dirty="0" err="1" smtClean="0"/>
              <a:t>Protection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err="1" smtClean="0">
                <a:solidFill>
                  <a:schemeClr val="bg1">
                    <a:lumMod val="50000"/>
                  </a:schemeClr>
                </a:solidFill>
              </a:rPr>
              <a:t>Conclusions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Mechanical</a:t>
            </a:r>
            <a:r>
              <a:rPr lang="en-US" dirty="0" smtClean="0"/>
              <a:t>: cutting, mowing, pasturing etc.</a:t>
            </a:r>
          </a:p>
          <a:p>
            <a:r>
              <a:rPr lang="en-US" b="1" dirty="0" smtClean="0"/>
              <a:t>Chemical</a:t>
            </a:r>
            <a:r>
              <a:rPr lang="en-US" dirty="0" smtClean="0"/>
              <a:t>: mostly herbicides</a:t>
            </a:r>
          </a:p>
          <a:p>
            <a:endParaRPr lang="en-US" dirty="0" smtClean="0"/>
          </a:p>
          <a:p>
            <a:r>
              <a:rPr lang="en-US" dirty="0" smtClean="0"/>
              <a:t>Forest </a:t>
            </a:r>
            <a:r>
              <a:rPr lang="en-US" b="1" dirty="0" smtClean="0"/>
              <a:t>nurseries</a:t>
            </a:r>
            <a:r>
              <a:rPr lang="en-US" dirty="0" smtClean="0"/>
              <a:t>: weed is everything except of target seedlings</a:t>
            </a:r>
          </a:p>
          <a:p>
            <a:r>
              <a:rPr lang="en-US" dirty="0" smtClean="0"/>
              <a:t>Forest </a:t>
            </a:r>
            <a:r>
              <a:rPr lang="en-US" b="1" dirty="0" smtClean="0"/>
              <a:t>stands</a:t>
            </a:r>
            <a:r>
              <a:rPr lang="en-US" dirty="0" smtClean="0"/>
              <a:t>: some are weeds, some neutral, while some might be beneficial (e.g. shrubs and high game stocks)</a:t>
            </a:r>
            <a:endParaRPr lang="cs-CZ" dirty="0" smtClean="0"/>
          </a:p>
          <a:p>
            <a:endParaRPr lang="cs-CZ" dirty="0"/>
          </a:p>
          <a:p>
            <a:r>
              <a:rPr lang="cs-CZ" b="1" dirty="0" err="1" smtClean="0"/>
              <a:t>Grasses</a:t>
            </a:r>
            <a:r>
              <a:rPr lang="cs-CZ" dirty="0" smtClean="0"/>
              <a:t>, </a:t>
            </a:r>
            <a:r>
              <a:rPr lang="cs-CZ" b="1" dirty="0" err="1" smtClean="0"/>
              <a:t>shrubs</a:t>
            </a:r>
            <a:r>
              <a:rPr lang="cs-CZ" dirty="0" smtClean="0"/>
              <a:t> and </a:t>
            </a:r>
            <a:r>
              <a:rPr lang="cs-CZ" b="1" dirty="0" err="1" smtClean="0"/>
              <a:t>aliens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353444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Thank</a:t>
            </a:r>
            <a:r>
              <a:rPr lang="cs-CZ" dirty="0" smtClean="0"/>
              <a:t> </a:t>
            </a:r>
            <a:r>
              <a:rPr lang="cs-CZ" dirty="0" err="1" smtClean="0"/>
              <a:t>you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your</a:t>
            </a:r>
            <a:r>
              <a:rPr lang="cs-CZ" dirty="0" smtClean="0"/>
              <a:t> </a:t>
            </a:r>
            <a:r>
              <a:rPr lang="cs-CZ" dirty="0" err="1" smtClean="0"/>
              <a:t>attention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077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Forest</a:t>
            </a:r>
            <a:r>
              <a:rPr lang="cs-CZ" dirty="0" smtClean="0"/>
              <a:t> </a:t>
            </a:r>
            <a:r>
              <a:rPr lang="cs-CZ" dirty="0" err="1" smtClean="0"/>
              <a:t>Protection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Biotics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31201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Forest</a:t>
            </a:r>
            <a:r>
              <a:rPr lang="cs-CZ" dirty="0" smtClean="0"/>
              <a:t> </a:t>
            </a:r>
            <a:r>
              <a:rPr lang="cs-CZ" dirty="0" err="1" smtClean="0"/>
              <a:t>Protection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Biotic</a:t>
            </a:r>
            <a:r>
              <a:rPr lang="cs-CZ" dirty="0" smtClean="0"/>
              <a:t> </a:t>
            </a:r>
            <a:r>
              <a:rPr lang="cs-CZ" dirty="0" err="1" smtClean="0"/>
              <a:t>factors</a:t>
            </a:r>
            <a:r>
              <a:rPr lang="cs-CZ" dirty="0" smtClean="0"/>
              <a:t>:</a:t>
            </a:r>
          </a:p>
          <a:p>
            <a:pPr lvl="1"/>
            <a:r>
              <a:rPr lang="cs-CZ" dirty="0" err="1" smtClean="0">
                <a:solidFill>
                  <a:schemeClr val="bg1">
                    <a:lumMod val="50000"/>
                  </a:schemeClr>
                </a:solidFill>
              </a:rPr>
              <a:t>Insect</a:t>
            </a:r>
            <a:endParaRPr lang="cs-CZ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cs-CZ" dirty="0" smtClean="0">
                <a:solidFill>
                  <a:schemeClr val="bg1">
                    <a:lumMod val="50000"/>
                  </a:schemeClr>
                </a:solidFill>
              </a:rPr>
              <a:t>Game </a:t>
            </a:r>
            <a:r>
              <a:rPr lang="cs-CZ" dirty="0" err="1" smtClean="0">
                <a:solidFill>
                  <a:schemeClr val="bg1">
                    <a:lumMod val="50000"/>
                  </a:schemeClr>
                </a:solidFill>
              </a:rPr>
              <a:t>stocks</a:t>
            </a:r>
            <a:endParaRPr lang="cs-CZ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cs-CZ" dirty="0" err="1" smtClean="0"/>
              <a:t>Weeds</a:t>
            </a:r>
            <a:endParaRPr lang="cs-CZ" dirty="0" smtClean="0"/>
          </a:p>
          <a:p>
            <a:pPr lvl="1"/>
            <a:r>
              <a:rPr lang="cs-CZ" dirty="0" err="1" smtClean="0">
                <a:solidFill>
                  <a:schemeClr val="bg1">
                    <a:lumMod val="50000"/>
                  </a:schemeClr>
                </a:solidFill>
              </a:rPr>
              <a:t>Fungi</a:t>
            </a:r>
            <a:endParaRPr lang="cs-CZ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cs-CZ" dirty="0" smtClean="0">
                <a:solidFill>
                  <a:schemeClr val="bg1">
                    <a:lumMod val="50000"/>
                  </a:schemeClr>
                </a:solidFill>
              </a:rPr>
              <a:t>…</a:t>
            </a:r>
          </a:p>
          <a:p>
            <a:pPr lvl="1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73870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Forest</a:t>
            </a:r>
            <a:r>
              <a:rPr lang="cs-CZ" dirty="0" smtClean="0"/>
              <a:t> </a:t>
            </a:r>
            <a:r>
              <a:rPr lang="cs-CZ" dirty="0" err="1" smtClean="0"/>
              <a:t>Protection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>
                <a:solidFill>
                  <a:schemeClr val="bg1">
                    <a:lumMod val="50000"/>
                  </a:schemeClr>
                </a:solidFill>
              </a:rPr>
              <a:t>Management </a:t>
            </a:r>
            <a:r>
              <a:rPr lang="cs-CZ" dirty="0" err="1" smtClean="0">
                <a:solidFill>
                  <a:schemeClr val="bg1">
                    <a:lumMod val="50000"/>
                  </a:schemeClr>
                </a:solidFill>
              </a:rPr>
              <a:t>practices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319"/>
          <a:stretch/>
        </p:blipFill>
        <p:spPr bwMode="auto">
          <a:xfrm>
            <a:off x="4453051" y="1412776"/>
            <a:ext cx="4690949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66" y="2204864"/>
            <a:ext cx="7555287" cy="4262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133066" y="4509120"/>
            <a:ext cx="1126566" cy="72008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http://botany.wisc.edu/jsulman/JSulman_plantphotos/Calamagrostis%20canadensi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5" y="101188"/>
            <a:ext cx="1800000" cy="135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115887" y="1037610"/>
            <a:ext cx="16919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botany.wisc.edu</a:t>
            </a:r>
          </a:p>
        </p:txBody>
      </p:sp>
    </p:spTree>
    <p:extLst>
      <p:ext uri="{BB962C8B-B14F-4D97-AF65-F5344CB8AC3E}">
        <p14:creationId xmlns:p14="http://schemas.microsoft.com/office/powerpoint/2010/main" val="305270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Forest</a:t>
            </a:r>
            <a:r>
              <a:rPr lang="cs-CZ" dirty="0" smtClean="0"/>
              <a:t> </a:t>
            </a:r>
            <a:r>
              <a:rPr lang="cs-CZ" dirty="0" err="1" smtClean="0"/>
              <a:t>Protection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err="1">
                <a:solidFill>
                  <a:schemeClr val="bg1">
                    <a:lumMod val="50000"/>
                  </a:schemeClr>
                </a:solidFill>
              </a:rPr>
              <a:t>A</a:t>
            </a:r>
            <a:r>
              <a:rPr lang="cs-CZ" dirty="0" err="1" smtClean="0">
                <a:solidFill>
                  <a:schemeClr val="bg1">
                    <a:lumMod val="50000"/>
                  </a:schemeClr>
                </a:solidFill>
              </a:rPr>
              <a:t>fforestation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sz="2000" b="1" i="1" dirty="0" smtClean="0"/>
          </a:p>
          <a:p>
            <a:r>
              <a:rPr lang="en-US" sz="2000" b="1" i="1" dirty="0" smtClean="0"/>
              <a:t>Acer </a:t>
            </a:r>
            <a:r>
              <a:rPr lang="en-US" sz="2000" b="1" i="1" dirty="0" err="1"/>
              <a:t>rubrum</a:t>
            </a:r>
            <a:r>
              <a:rPr lang="en-US" sz="2000" dirty="0"/>
              <a:t> (</a:t>
            </a:r>
            <a:r>
              <a:rPr lang="en-US" sz="2000" b="1" dirty="0"/>
              <a:t>Red </a:t>
            </a:r>
            <a:r>
              <a:rPr lang="en-US" sz="2000" b="1" dirty="0" smtClean="0"/>
              <a:t>Maple</a:t>
            </a:r>
            <a:r>
              <a:rPr lang="en-US" sz="2000" dirty="0" smtClean="0"/>
              <a:t>), </a:t>
            </a:r>
            <a:r>
              <a:rPr lang="en-US" sz="2000" dirty="0"/>
              <a:t>is one of the most common and widespread deciduous trees of </a:t>
            </a:r>
            <a:r>
              <a:rPr lang="en-US" sz="2000" dirty="0" smtClean="0"/>
              <a:t>eastern</a:t>
            </a:r>
            <a:r>
              <a:rPr lang="cs-CZ" sz="2000" dirty="0" smtClean="0"/>
              <a:t> </a:t>
            </a:r>
            <a:r>
              <a:rPr lang="en-US" sz="2000" dirty="0" smtClean="0"/>
              <a:t>North </a:t>
            </a:r>
            <a:r>
              <a:rPr lang="en-US" sz="2000" dirty="0"/>
              <a:t>America</a:t>
            </a:r>
            <a:r>
              <a:rPr lang="en-US" sz="2000" dirty="0" smtClean="0"/>
              <a:t>.</a:t>
            </a:r>
            <a:endParaRPr lang="cs-CZ" sz="2000" dirty="0" smtClean="0"/>
          </a:p>
          <a:p>
            <a:r>
              <a:rPr lang="en-US" sz="2000" b="1" i="1" dirty="0" err="1"/>
              <a:t>Pinus</a:t>
            </a:r>
            <a:r>
              <a:rPr lang="en-US" sz="2000" b="1" i="1" dirty="0"/>
              <a:t> </a:t>
            </a:r>
            <a:r>
              <a:rPr lang="en-US" sz="2000" b="1" i="1" dirty="0" err="1" smtClean="0"/>
              <a:t>taeda</a:t>
            </a:r>
            <a:r>
              <a:rPr lang="cs-CZ" sz="2000" b="1" i="1" dirty="0" smtClean="0"/>
              <a:t> </a:t>
            </a:r>
            <a:r>
              <a:rPr lang="cs-CZ" sz="2000" dirty="0" smtClean="0"/>
              <a:t>(</a:t>
            </a:r>
            <a:r>
              <a:rPr lang="en-US" sz="2000" b="1" dirty="0" smtClean="0"/>
              <a:t>loblolly pine</a:t>
            </a:r>
            <a:r>
              <a:rPr lang="cs-CZ" sz="2000" dirty="0" smtClean="0"/>
              <a:t>)</a:t>
            </a:r>
            <a:r>
              <a:rPr lang="en-US" sz="2000" dirty="0" smtClean="0"/>
              <a:t> is </a:t>
            </a:r>
            <a:r>
              <a:rPr lang="en-US" sz="2000" dirty="0"/>
              <a:t>the second most common species of tree in the United States, after red </a:t>
            </a:r>
            <a:r>
              <a:rPr lang="en-US" sz="2000" dirty="0" smtClean="0"/>
              <a:t>maple</a:t>
            </a:r>
            <a:r>
              <a:rPr lang="cs-CZ" sz="2000" dirty="0"/>
              <a:t> </a:t>
            </a:r>
            <a:r>
              <a:rPr lang="cs-CZ" sz="2000" dirty="0" smtClean="0"/>
              <a:t>– </a:t>
            </a:r>
            <a:r>
              <a:rPr lang="cs-CZ" sz="2000" dirty="0" err="1" smtClean="0"/>
              <a:t>fire</a:t>
            </a:r>
            <a:r>
              <a:rPr lang="cs-CZ" sz="2000" dirty="0" smtClean="0"/>
              <a:t>.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488" y="1104507"/>
            <a:ext cx="3261819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7" y="3314657"/>
            <a:ext cx="4829361" cy="3530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 descr="http://upload.wikimedia.org/wikipedia/commons/thumb/5/5d/Red_maple.png/220px-Red_mapl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10074"/>
            <a:ext cx="2095500" cy="244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upload.wikimedia.org/wikipedia/commons/thumb/6/6e/Loblolly_Pines_South_Mississippi.JPG/220px-Loblolly_Pines_South_Mississippi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255" y="4073714"/>
            <a:ext cx="2095500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Obdélník 19"/>
          <p:cNvSpPr/>
          <p:nvPr/>
        </p:nvSpPr>
        <p:spPr>
          <a:xfrm>
            <a:off x="1201228" y="6475699"/>
            <a:ext cx="17880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6"/>
              </a:rPr>
              <a:t>en.wikipedia.org</a:t>
            </a:r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66544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Forest</a:t>
            </a:r>
            <a:r>
              <a:rPr lang="cs-CZ" dirty="0" smtClean="0"/>
              <a:t> </a:t>
            </a:r>
            <a:r>
              <a:rPr lang="cs-CZ" dirty="0" err="1" smtClean="0"/>
              <a:t>Protection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err="1" smtClean="0">
                <a:solidFill>
                  <a:schemeClr val="bg1">
                    <a:lumMod val="50000"/>
                  </a:schemeClr>
                </a:solidFill>
              </a:rPr>
              <a:t>Aliens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7416824" cy="4675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526" y="2276871"/>
            <a:ext cx="36195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Přímá spojnice 4"/>
          <p:cNvCxnSpPr/>
          <p:nvPr/>
        </p:nvCxnSpPr>
        <p:spPr>
          <a:xfrm>
            <a:off x="1187624" y="5517232"/>
            <a:ext cx="5976664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Přímá spojnice 6"/>
          <p:cNvCxnSpPr/>
          <p:nvPr/>
        </p:nvCxnSpPr>
        <p:spPr>
          <a:xfrm>
            <a:off x="323528" y="5661248"/>
            <a:ext cx="432048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348" y="2132856"/>
            <a:ext cx="3491880" cy="1060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6775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Forest</a:t>
            </a:r>
            <a:r>
              <a:rPr lang="cs-CZ" dirty="0" smtClean="0"/>
              <a:t> </a:t>
            </a:r>
            <a:r>
              <a:rPr lang="cs-CZ" dirty="0" err="1" smtClean="0"/>
              <a:t>Protection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err="1" smtClean="0">
                <a:solidFill>
                  <a:schemeClr val="bg1">
                    <a:lumMod val="50000"/>
                  </a:schemeClr>
                </a:solidFill>
              </a:rPr>
              <a:t>Individual</a:t>
            </a:r>
            <a:r>
              <a:rPr lang="cs-CZ" dirty="0" smtClean="0">
                <a:solidFill>
                  <a:schemeClr val="bg1">
                    <a:lumMod val="50000"/>
                  </a:schemeClr>
                </a:solidFill>
              </a:rPr>
              <a:t> species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800"/>
            <a:ext cx="7956376" cy="5168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49149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Přímá spojnice 4"/>
          <p:cNvCxnSpPr/>
          <p:nvPr/>
        </p:nvCxnSpPr>
        <p:spPr>
          <a:xfrm>
            <a:off x="2699792" y="5157192"/>
            <a:ext cx="5256584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Přímá spojnice 6"/>
          <p:cNvCxnSpPr/>
          <p:nvPr/>
        </p:nvCxnSpPr>
        <p:spPr>
          <a:xfrm>
            <a:off x="0" y="5301208"/>
            <a:ext cx="565212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/>
        </p:nvCxnSpPr>
        <p:spPr>
          <a:xfrm>
            <a:off x="7236296" y="5733256"/>
            <a:ext cx="72008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/>
        </p:nvCxnSpPr>
        <p:spPr>
          <a:xfrm>
            <a:off x="0" y="5877272"/>
            <a:ext cx="3563888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3076" name="Picture 4" descr="http://upload.wikimedia.org/wikipedia/commons/3/35/Tradescantia_fluminensis_(Habitus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0196" y="0"/>
            <a:ext cx="2171733" cy="16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Obdélník 16"/>
          <p:cNvSpPr/>
          <p:nvPr/>
        </p:nvSpPr>
        <p:spPr>
          <a:xfrm>
            <a:off x="7236296" y="1259468"/>
            <a:ext cx="17880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5"/>
              </a:rPr>
              <a:t>en.wikipedia.org</a:t>
            </a:r>
            <a:r>
              <a:rPr lang="en-US" dirty="0"/>
              <a:t> 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sz="2400" dirty="0" smtClean="0"/>
          </a:p>
          <a:p>
            <a:endParaRPr lang="cs-CZ" sz="1800" dirty="0" smtClean="0"/>
          </a:p>
          <a:p>
            <a:pPr marL="0" indent="0">
              <a:buNone/>
            </a:pP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ubiquitous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urban weed (wandering Jew) capable of causing allergic dermatitis in dogs</a:t>
            </a:r>
            <a:endParaRPr lang="cs-CZ" sz="18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775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Forest</a:t>
            </a:r>
            <a:r>
              <a:rPr lang="cs-CZ" dirty="0" smtClean="0"/>
              <a:t> </a:t>
            </a:r>
            <a:r>
              <a:rPr lang="cs-CZ" dirty="0" err="1" smtClean="0"/>
              <a:t>Protection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err="1">
                <a:solidFill>
                  <a:schemeClr val="bg1">
                    <a:lumMod val="50000"/>
                  </a:schemeClr>
                </a:solidFill>
              </a:rPr>
              <a:t>G</a:t>
            </a:r>
            <a:r>
              <a:rPr lang="cs-CZ" dirty="0" err="1" smtClean="0">
                <a:solidFill>
                  <a:schemeClr val="bg1">
                    <a:lumMod val="50000"/>
                  </a:schemeClr>
                </a:solidFill>
              </a:rPr>
              <a:t>ood</a:t>
            </a:r>
            <a:r>
              <a:rPr lang="cs-CZ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bg1">
                    <a:lumMod val="50000"/>
                  </a:schemeClr>
                </a:solidFill>
              </a:rPr>
              <a:t>weeds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834839"/>
            <a:ext cx="4238625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36948"/>
            <a:ext cx="4276725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3923928" y="4725144"/>
            <a:ext cx="2952328" cy="144016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bdélník 8"/>
          <p:cNvSpPr/>
          <p:nvPr/>
        </p:nvSpPr>
        <p:spPr>
          <a:xfrm>
            <a:off x="3843791" y="5949280"/>
            <a:ext cx="2952328" cy="144016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http://www.phytoimages.siu.edu/users/paraman1/3_12_09_1/PhotosRHMsH2/QuercusPagod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632311"/>
            <a:ext cx="2690688" cy="1836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6037759" y="3109540"/>
            <a:ext cx="26650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5"/>
              </a:rPr>
              <a:t>www.phytoimages.siu.edu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564" y="4930700"/>
            <a:ext cx="2793617" cy="1162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Přímá spojnice se šipkou 6"/>
          <p:cNvCxnSpPr/>
          <p:nvPr/>
        </p:nvCxnSpPr>
        <p:spPr>
          <a:xfrm>
            <a:off x="2555776" y="5733256"/>
            <a:ext cx="1288015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/>
          <p:nvPr/>
        </p:nvCxnSpPr>
        <p:spPr>
          <a:xfrm flipV="1">
            <a:off x="1835696" y="4797152"/>
            <a:ext cx="2088232" cy="108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6775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Forest</a:t>
            </a:r>
            <a:r>
              <a:rPr lang="cs-CZ" dirty="0" smtClean="0"/>
              <a:t> </a:t>
            </a:r>
            <a:r>
              <a:rPr lang="cs-CZ" dirty="0" err="1" smtClean="0"/>
              <a:t>Protection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err="1" smtClean="0">
                <a:solidFill>
                  <a:schemeClr val="bg1">
                    <a:lumMod val="50000"/>
                  </a:schemeClr>
                </a:solidFill>
              </a:rPr>
              <a:t>Succession</a:t>
            </a:r>
            <a:r>
              <a:rPr lang="cs-CZ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bg1">
                    <a:lumMod val="50000"/>
                  </a:schemeClr>
                </a:solidFill>
              </a:rPr>
              <a:t>or</a:t>
            </a:r>
            <a:r>
              <a:rPr lang="cs-CZ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bg1">
                    <a:lumMod val="50000"/>
                  </a:schemeClr>
                </a:solidFill>
              </a:rPr>
              <a:t>nitrogen</a:t>
            </a:r>
            <a:r>
              <a:rPr lang="cs-CZ" dirty="0" smtClean="0">
                <a:solidFill>
                  <a:schemeClr val="bg1">
                    <a:lumMod val="50000"/>
                  </a:schemeClr>
                </a:solidFill>
              </a:rPr>
              <a:t>?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947" y="1483964"/>
            <a:ext cx="6724650" cy="534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Přímá spojnice 6"/>
          <p:cNvCxnSpPr/>
          <p:nvPr/>
        </p:nvCxnSpPr>
        <p:spPr>
          <a:xfrm>
            <a:off x="3923928" y="5229200"/>
            <a:ext cx="324036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Přímá spojnice 9"/>
          <p:cNvCxnSpPr/>
          <p:nvPr/>
        </p:nvCxnSpPr>
        <p:spPr>
          <a:xfrm flipV="1">
            <a:off x="3923928" y="5841268"/>
            <a:ext cx="3384376" cy="36004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Přímá spojnice 12"/>
          <p:cNvCxnSpPr/>
          <p:nvPr/>
        </p:nvCxnSpPr>
        <p:spPr>
          <a:xfrm>
            <a:off x="5436096" y="6237312"/>
            <a:ext cx="2448272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Přímá spojnice 14"/>
          <p:cNvCxnSpPr/>
          <p:nvPr/>
        </p:nvCxnSpPr>
        <p:spPr>
          <a:xfrm>
            <a:off x="3347864" y="6345061"/>
            <a:ext cx="2376264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Přímá spojnice 16"/>
          <p:cNvCxnSpPr/>
          <p:nvPr/>
        </p:nvCxnSpPr>
        <p:spPr>
          <a:xfrm>
            <a:off x="3491880" y="6453336"/>
            <a:ext cx="252028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Přímá spojnice 18"/>
          <p:cNvCxnSpPr/>
          <p:nvPr/>
        </p:nvCxnSpPr>
        <p:spPr>
          <a:xfrm>
            <a:off x="4738166" y="6741368"/>
            <a:ext cx="3132348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028" name="Picture 4" descr="http://botanika.prf.jcu.cz/materials/photogallery-pictures/Calamagrostis_villos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062"/>
            <a:ext cx="1800000" cy="12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2780" y="3140968"/>
            <a:ext cx="2543175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3429000"/>
            <a:ext cx="485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561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919</TotalTime>
  <Words>112</Words>
  <Application>Microsoft Office PowerPoint</Application>
  <PresentationFormat>Předvádění na obrazovce (4:3)</PresentationFormat>
  <Paragraphs>38</Paragraphs>
  <Slides>12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Motiv systému Office</vt:lpstr>
      <vt:lpstr>Forest Protection weeds</vt:lpstr>
      <vt:lpstr>Forest Protection</vt:lpstr>
      <vt:lpstr>Forest Protection</vt:lpstr>
      <vt:lpstr>Forest Protection Management practices</vt:lpstr>
      <vt:lpstr>Forest Protection Afforestation</vt:lpstr>
      <vt:lpstr>Forest Protection Aliens</vt:lpstr>
      <vt:lpstr>Forest Protection Individual species</vt:lpstr>
      <vt:lpstr>Forest Protection Good weeds</vt:lpstr>
      <vt:lpstr>Forest Protection Succession or nitrogen?</vt:lpstr>
      <vt:lpstr>Forest Protection Fire and weeds</vt:lpstr>
      <vt:lpstr>Forest Protection Conclusions</vt:lpstr>
      <vt:lpstr>Thank you for your attention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Forest Protection</dc:title>
  <dc:creator>Jakub Horak</dc:creator>
  <cp:lastModifiedBy>Jakub Horak</cp:lastModifiedBy>
  <cp:revision>44</cp:revision>
  <dcterms:created xsi:type="dcterms:W3CDTF">2014-02-07T09:27:52Z</dcterms:created>
  <dcterms:modified xsi:type="dcterms:W3CDTF">2015-03-13T13:03:28Z</dcterms:modified>
</cp:coreProperties>
</file>